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Black"/>
      <p:bold r:id="rId45"/>
      <p:boldItalic r:id="rId46"/>
    </p:embeddedFont>
    <p:embeddedFont>
      <p:font typeface="Montserrat ExtraBold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6">
          <p15:clr>
            <a:srgbClr val="A4A3A4"/>
          </p15:clr>
        </p15:guide>
        <p15:guide id="2" pos="305">
          <p15:clr>
            <a:srgbClr val="A4A3A4"/>
          </p15:clr>
        </p15:guide>
        <p15:guide id="3" pos="5455">
          <p15:clr>
            <a:srgbClr val="9AA0A6"/>
          </p15:clr>
        </p15:guide>
        <p15:guide id="4" pos="2880">
          <p15:clr>
            <a:srgbClr val="9AA0A6"/>
          </p15:clr>
        </p15:guide>
        <p15:guide id="5" pos="2976">
          <p15:clr>
            <a:srgbClr val="9AA0A6"/>
          </p15:clr>
        </p15:guide>
        <p15:guide id="6" pos="3070">
          <p15:clr>
            <a:srgbClr val="9AA0A6"/>
          </p15:clr>
        </p15:guide>
        <p15:guide id="7" orient="horz" pos="30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" orient="horz"/>
        <p:guide pos="305"/>
        <p:guide pos="5455"/>
        <p:guide pos="2880"/>
        <p:guide pos="2976"/>
        <p:guide pos="3070"/>
        <p:guide pos="302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6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8.xml"/><Relationship Id="rId46" Type="http://schemas.openxmlformats.org/officeDocument/2006/relationships/font" Target="fonts/MontserratBlack-bold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ontserratExtraBold-boldItalic.fntdata"/><Relationship Id="rId25" Type="http://schemas.openxmlformats.org/officeDocument/2006/relationships/slide" Target="slides/slide19.xml"/><Relationship Id="rId47" Type="http://schemas.openxmlformats.org/officeDocument/2006/relationships/font" Target="fonts/MontserratExtraBo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ff057cf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5ff057cf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75ab3c74a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75ab3c74a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5ab3c74a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75ab3c74a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75ab3c74a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75ab3c74a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5ab3c74a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75ab3c74a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75ab3c74a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75ab3c74a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5ab3c74a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75ab3c74a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5ab3c74a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75ab3c74a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5ab3c74a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75ab3c74a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5ab3c74a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75ab3c74a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5ab3c74a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75ab3c74a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ff057cf1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5ff057cf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5ab3c74a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75ab3c74a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5ab3c74a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75ab3c74a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75ab3c74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75ab3c74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75ab3c74a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75ab3c74a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5ab3c74a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75ab3c74a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75ab3c74a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75ab3c74a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75ab3c74a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75ab3c74a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75ab3c74a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75ab3c74a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75ab3c74a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75ab3c74a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f120bb1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3f120bb1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ff057cf1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5ff057cf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75ab3c74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75ab3c74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5ab3c74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75ab3c7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75ab3c74a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75ab3c74a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5ab3c74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75ab3c74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75ab3c74a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75ab3c74a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5ab3c74a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75ab3c74a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5ab3c74a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75ab3c74a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144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s://drive.google.com/file/d/1RCHGfn9JJyyReAh8PIIoF8Ch0H3miP0u/view?usp=sharing" TargetMode="External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s://drive.google.com/drive/folders/1qm50pKAnzGGw9gtk--lmwR758aZOVish?usp=sharing" TargetMode="External"/><Relationship Id="rId6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hyperlink" Target="https://docs.google.com/document/d/16kQEckWvhPVFiaDbkUHE3FdPgdm-Uq1lV3EohLNrtFc/edit?usp=sharing" TargetMode="External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hyperlink" Target="https://docs.google.com/presentation/d/1ll35ta5tWq1tcMoCBH3btAKhurePN6j2RSVuzsDba6I/edit?usp=sharing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6"/>
          <p:cNvSpPr txBox="1"/>
          <p:nvPr/>
        </p:nvSpPr>
        <p:spPr>
          <a:xfrm>
            <a:off x="5332200" y="3716100"/>
            <a:ext cx="3000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6"/>
          <p:cNvSpPr txBox="1"/>
          <p:nvPr/>
        </p:nvSpPr>
        <p:spPr>
          <a:xfrm>
            <a:off x="1515900" y="2067150"/>
            <a:ext cx="64170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Science Challenge</a:t>
            </a:r>
            <a:endParaRPr b="1" i="0" sz="3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Platinum</a:t>
            </a:r>
            <a:endParaRPr b="0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5"/>
          <p:cNvCxnSpPr>
            <a:endCxn id="22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3" name="Google Shape;22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607650" y="717100"/>
            <a:ext cx="7928700" cy="20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Nah, kamu bisa download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dataset dari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ini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yang berfungsi untuk membuat model analisis sentimenny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ya😄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7813" y="2120600"/>
            <a:ext cx="5528381" cy="24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6"/>
          <p:cNvCxnSpPr>
            <a:endCxn id="23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3" name="Google Shape;23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Untuk melakukan analisis sentimen ini, kamu perlu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melakukan langkah-langkah machine learning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sebagai berikut: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Membersihkan data (data cleansing) yang datanya bisa kamu simpan dalam SQL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Evaluasi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Predict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Ingat lagi sob, hasilnya akan berupa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model analisis sentimen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ya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😊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473" y="855212"/>
            <a:ext cx="5188449" cy="39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7"/>
          <p:cNvCxnSpPr>
            <a:endCxn id="24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3" name="Google Shape;24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Kalau model analisis sentimen sudah jadi, kamu dapat melakukan analisis sentimen data teks yang hasilnya klasifikasi teks berdasarkan sentimen.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Data teks yang akan diklasifikasikan diambil dari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ini, ya😉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5499" y="978875"/>
            <a:ext cx="4668503" cy="356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8"/>
          <p:cNvCxnSpPr>
            <a:endCxn id="25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Eits, masih ada satu tugas lagi~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Sembari mengerjakan analisis sentimen data teks, kamu bisa lakukan paralel hal berikut untuk kalkulasi: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Bikin kalkulasi neural network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Sstt .. kamu sudah bisa melakukannya setelah feature extraction, lho😉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075" y="975475"/>
            <a:ext cx="4893925" cy="37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3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No pusing-pusing, ini petunjuknya …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kamu melakukan Feature Extraction dari dataset sebelumnya, nantinya bakal ada kalimat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“saya mau makan”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yang nilainya sebagai berikut: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“saya” → 0,7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“mau” → 0,8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“makan” → 0,9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675" y="1037120"/>
            <a:ext cx="4527902" cy="345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4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1" name="Google Shape;2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Nah, kamu harus memproses nilai hasil Feature Extraction di slide sebelumnya menggunakan arsitektur di samping dengan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metode Backpropagation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Dengan ketentuan angka-angka seperti di gambar yang disebut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initial value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BTW,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 θ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dan θ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serta θ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atau threshold nya adalah -1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ya sob. Ini akan berbeda dengan nilai theta untuk berat awal dan ambang batas yang akan dibahas selanjutnya.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Tambahan lagi,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learning rate (α) adalah 0,1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ya sob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😉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08831"/>
            <a:ext cx="4453249" cy="339426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0" name="Google Shape;2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Ketentuannya masih berlanjut, nih sob!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Di mana ini adalah nilai-nilai weight dan theta random yang merupakan berat awal dan ambang batas.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Bisa kamu lihat seperti di gambar ya, nilai-nilai ini disebut juga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initial random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🎲</a:t>
            </a:r>
            <a:endParaRPr b="1" sz="16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262" y="1057916"/>
            <a:ext cx="4656603" cy="35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4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Saatnya menghitung!🔍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Nah tugas kamu adalah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menghitung sampai pada tahap memperbarui semua weights dan threshold (θ)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pada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arsitektur tadi dengan mengikuti langkah-langkah seperti di gambar~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571" y="1074130"/>
            <a:ext cx="4614074" cy="351683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4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3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Nilai-nilai yang kamu dapatkan nanti dari hasil menghitung akan terbagi menjadi seperti ini sob: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 forward pass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 backward pass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 updated weight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Biar nggak bingung, yuk kita cermati satu-satu notasi nilainya~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945450"/>
            <a:ext cx="4267325" cy="325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4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7" name="Google Shape;3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Pertama, nilai-nilai forward pass yang terdiri dari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y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y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dan </a:t>
            </a:r>
            <a:r>
              <a:rPr b="1" i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seperti pada gambar~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Nilai-nilai ini didapatkan setelah kamu melewati langkah 1 pada petunjuk pengerjaan kalkulasi di slide sebelumnya.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360" y="1093825"/>
            <a:ext cx="4562401" cy="34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" name="Google Shape;1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Hal-Hal yang Harus Kamu Lewati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13" name="Google Shape;113;p27"/>
          <p:cNvCxnSpPr>
            <a:stCxn id="114" idx="0"/>
            <a:endCxn id="115" idx="1"/>
          </p:cNvCxnSpPr>
          <p:nvPr/>
        </p:nvCxnSpPr>
        <p:spPr>
          <a:xfrm rot="-5400000">
            <a:off x="4791897" y="1166321"/>
            <a:ext cx="265500" cy="8307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6" name="Google Shape;116;p27"/>
          <p:cNvSpPr txBox="1"/>
          <p:nvPr/>
        </p:nvSpPr>
        <p:spPr>
          <a:xfrm>
            <a:off x="877475" y="2749225"/>
            <a:ext cx="1968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743673"/>
                </a:solidFill>
                <a:latin typeface="Montserrat"/>
                <a:ea typeface="Montserrat"/>
                <a:cs typeface="Montserrat"/>
                <a:sym typeface="Montserrat"/>
              </a:rPr>
              <a:t>ACCEPTANCE CRITERIA</a:t>
            </a:r>
            <a:endParaRPr b="1" i="0" sz="1600" u="none" cap="none" strike="noStrike">
              <a:solidFill>
                <a:srgbClr val="7436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Kriteria pengumpulan challenge yang harus kamu penuhi untuk dapat melewati level</a:t>
            </a:r>
            <a:endParaRPr b="1" i="0" sz="1100" u="none" cap="none" strike="sng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7" name="Google Shape;117;p27"/>
          <p:cNvCxnSpPr>
            <a:stCxn id="118" idx="2"/>
          </p:cNvCxnSpPr>
          <p:nvPr/>
        </p:nvCxnSpPr>
        <p:spPr>
          <a:xfrm rot="10800000">
            <a:off x="2823118" y="3355769"/>
            <a:ext cx="857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5" name="Google Shape;115;p27"/>
          <p:cNvSpPr txBox="1"/>
          <p:nvPr/>
        </p:nvSpPr>
        <p:spPr>
          <a:xfrm>
            <a:off x="5340076" y="891375"/>
            <a:ext cx="15390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743673"/>
                </a:solidFill>
                <a:latin typeface="Montserrat"/>
                <a:ea typeface="Montserrat"/>
                <a:cs typeface="Montserrat"/>
                <a:sym typeface="Montserrat"/>
              </a:rPr>
              <a:t>SKILL METRICS</a:t>
            </a:r>
            <a:endParaRPr b="1" i="0" sz="1600" u="none" cap="none" strike="noStrike">
              <a:solidFill>
                <a:srgbClr val="7436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Kemampuan teknis yang akan kamu pelajari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6141000" y="2901625"/>
            <a:ext cx="1728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latin typeface="Montserrat"/>
                <a:ea typeface="Montserrat"/>
                <a:cs typeface="Montserrat"/>
                <a:sym typeface="Montserrat"/>
              </a:rPr>
              <a:t>DELIVERY</a:t>
            </a:r>
            <a:endParaRPr b="1" i="0" sz="1600" u="none" cap="none" strike="noStrike">
              <a:solidFill>
                <a:srgbClr val="7436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Hal yang akan kamu lakukan untuk dapat melewati level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27"/>
          <p:cNvCxnSpPr/>
          <p:nvPr/>
        </p:nvCxnSpPr>
        <p:spPr>
          <a:xfrm>
            <a:off x="5045757" y="3325623"/>
            <a:ext cx="1112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21" name="Google Shape;121;p27"/>
          <p:cNvSpPr/>
          <p:nvPr/>
        </p:nvSpPr>
        <p:spPr>
          <a:xfrm rot="3599998">
            <a:off x="3282759" y="1653263"/>
            <a:ext cx="2398198" cy="2398198"/>
          </a:xfrm>
          <a:prstGeom prst="blockArc">
            <a:avLst>
              <a:gd fmla="val 12622480" name="adj1"/>
              <a:gd fmla="val 19781569" name="adj2"/>
              <a:gd fmla="val 20773" name="adj3"/>
            </a:avLst>
          </a:prstGeom>
          <a:solidFill>
            <a:srgbClr val="F2AB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/>
          <p:nvPr/>
        </p:nvSpPr>
        <p:spPr>
          <a:xfrm rot="10800000">
            <a:off x="3294359" y="1634807"/>
            <a:ext cx="2398200" cy="2398200"/>
          </a:xfrm>
          <a:prstGeom prst="blockArc">
            <a:avLst>
              <a:gd fmla="val 12622480" name="adj1"/>
              <a:gd fmla="val 19662822" name="adj2"/>
              <a:gd fmla="val 20729" name="adj3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7"/>
          <p:cNvSpPr/>
          <p:nvPr/>
        </p:nvSpPr>
        <p:spPr>
          <a:xfrm rot="-3599998">
            <a:off x="3304038" y="1652933"/>
            <a:ext cx="2398198" cy="2398198"/>
          </a:xfrm>
          <a:prstGeom prst="blockArc">
            <a:avLst>
              <a:gd fmla="val 12622480" name="adj1"/>
              <a:gd fmla="val 19703271" name="adj2"/>
              <a:gd fmla="val 20851" name="adj3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27"/>
          <p:cNvGrpSpPr/>
          <p:nvPr/>
        </p:nvGrpSpPr>
        <p:grpSpPr>
          <a:xfrm rot="-7200164">
            <a:off x="3427565" y="3072583"/>
            <a:ext cx="505638" cy="506061"/>
            <a:chOff x="1967628" y="812211"/>
            <a:chExt cx="588000" cy="588000"/>
          </a:xfrm>
        </p:grpSpPr>
        <p:sp>
          <p:nvSpPr>
            <p:cNvPr id="125" name="Google Shape;125;p27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F1C232"/>
            </a:solidFill>
            <a:ln>
              <a:noFill/>
            </a:ln>
            <a:effectLst>
              <a:outerShdw blurRad="142875" rotWithShape="0" algn="bl">
                <a:srgbClr val="000000">
                  <a:alpha val="423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7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7"/>
          <p:cNvGrpSpPr/>
          <p:nvPr/>
        </p:nvGrpSpPr>
        <p:grpSpPr>
          <a:xfrm>
            <a:off x="4228368" y="1649639"/>
            <a:ext cx="505621" cy="506092"/>
            <a:chOff x="1970048" y="811613"/>
            <a:chExt cx="588000" cy="588000"/>
          </a:xfrm>
        </p:grpSpPr>
        <p:sp>
          <p:nvSpPr>
            <p:cNvPr id="128" name="Google Shape;128;p27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B45F06"/>
            </a:solidFill>
            <a:ln>
              <a:noFill/>
            </a:ln>
            <a:effectLst>
              <a:outerShdw blurRad="142875" rotWithShape="0" algn="bl">
                <a:srgbClr val="000000">
                  <a:alpha val="423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7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27"/>
          <p:cNvGrpSpPr/>
          <p:nvPr/>
        </p:nvGrpSpPr>
        <p:grpSpPr>
          <a:xfrm rot="7200164">
            <a:off x="5063146" y="3053597"/>
            <a:ext cx="505638" cy="506061"/>
            <a:chOff x="1977085" y="811649"/>
            <a:chExt cx="588000" cy="588000"/>
          </a:xfrm>
        </p:grpSpPr>
        <p:sp>
          <p:nvSpPr>
            <p:cNvPr id="131" name="Google Shape;131;p27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accent1"/>
            </a:solidFill>
            <a:ln>
              <a:noFill/>
            </a:ln>
            <a:effectLst>
              <a:outerShdw blurRad="142875" rotWithShape="0" algn="bl">
                <a:srgbClr val="000000">
                  <a:alpha val="423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7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27"/>
          <p:cNvSpPr txBox="1"/>
          <p:nvPr/>
        </p:nvSpPr>
        <p:spPr>
          <a:xfrm>
            <a:off x="4289247" y="1714421"/>
            <a:ext cx="44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 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3460468" y="3125069"/>
            <a:ext cx="44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5108021" y="3099507"/>
            <a:ext cx="44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4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6" name="Google Shape;3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Kedua, nilai-nilai backward pass seperti pada gambar yang nanti kamu dapatkan setelah melalui langkah 2, 3, dan 4😄</a:t>
            </a:r>
            <a:endParaRPr baseline="-25000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062" y="1152075"/>
            <a:ext cx="4409573" cy="33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4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5" name="Google Shape;32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6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Terakhir, kamu akan mendapatkan nilai-nilai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updated weight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menjalankan langkah 5 seperti pada gambar~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336" y="879166"/>
            <a:ext cx="5125702" cy="390678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p4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4" name="Google Shape;33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selesai melakukan kalkulasi neural network, kamu dapat menuliskan jawaban beserta prosesnya dengan download lembar jawaban online di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 ini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ya~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499" y="978875"/>
            <a:ext cx="4668503" cy="3560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48"/>
          <p:cNvCxnSpPr>
            <a:endCxn id="344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5" name="Google Shape;34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6" name="Google Shape;346;p48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43673"/>
                </a:solidFill>
                <a:latin typeface="Montserrat"/>
                <a:ea typeface="Montserrat"/>
                <a:cs typeface="Montserrat"/>
                <a:sym typeface="Montserrat"/>
              </a:rPr>
              <a:t>Pembagian kelompok</a:t>
            </a:r>
            <a:endParaRPr b="1" sz="1600">
              <a:solidFill>
                <a:srgbClr val="7436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mengerjakan challenge ini, kamu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membagi diri ke dalam kelompok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anggota 2-3 orang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pembagian tugas seperti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1 orang bikin model neural network sampai evaluasi dan menghitung forward pass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1 orang bikin model LSTM sampai evaluasi dan menghitung backward pass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1 orang memasukkan data hate speech ke model, membuat analisis sentimen, dan menghitung updated weight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Tapi cara pembagian tugas ini sifatnya anjuran saja, yang terpenting kamu diharapkan berkolaborasi dalam tim dengan koordinasi yang efisien sehingga semua anggota mendapatkan porsi pembagian tugas yang pas😉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9038" y="852227"/>
            <a:ext cx="5196399" cy="39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5" name="Google Shape;355;p49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selesai melakukan langkah-langkah pengerjaan, kamu dan tim akan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menghasilkan tiga output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ini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yang 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apat memproses Analisis Sentimen menggunakan Neural Network dan LSTM, lalu menghasilkan output yang sudah memiliki sentimen dalam format JSON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analisis kalkulasi neural network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dalam format .doc, .docx, atau .pdf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Laporan hasil analisis data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dari data teks tersebut dalam format .ppt atau pptx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6" name="Google Shape;356;p49"/>
          <p:cNvCxnSpPr/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7" name="Google Shape;35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1048" y="943525"/>
            <a:ext cx="4956698" cy="377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5" name="Google Shape;365;p50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Nah, u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ntuk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laporan (report) yang akan dibuat mengandung komponen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ini: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Judul dan nama ((1 slide)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Pendahuluan (1 slide)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Metode Penelitian (Jumlah slide tidak ditentukan)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Hasil dan Kesimpulan (Jumlah slide tidak ditentukan)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Laporan ini sekaligus menjadi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deck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saat kamu mempresentasikan hasil challenge di kelas nanti, jadi kamu bisa bikin sekreatif mungkin asal tetap memenuhi komponen di atas, ya🎨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6" name="Google Shape;366;p50"/>
          <p:cNvCxnSpPr/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7" name="Google Shape;36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800" y="776500"/>
            <a:ext cx="5201208" cy="39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5" name="Google Shape;375;p51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Kalau sudah selesai dengan project yang kamu kerjakan,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upload API, file kalkulasi, dan laporan tersebut ke Github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dengan akun pribadimu💻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6" name="Google Shape;376;p51"/>
          <p:cNvCxnSpPr/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7" name="Google Shape;37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6273" y="966725"/>
            <a:ext cx="4895852" cy="373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5" name="Google Shape;385;p52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Saatnya mengumpulkan project📩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Oke,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upload ke Github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kamu masih harus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mengumpulkan file project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dengan langkah sebagai berikut: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Copy paste link Github tempat kamu mengupload project dan masukkan ke Google Form yang disediakan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LQ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(Learning Quality)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Kumpulkan file project (API dan laporan) ke dalam bentuk .zip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Upload .zip tersebut ke Google Form yang sama tadi sob.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6" name="Google Shape;386;p52"/>
          <p:cNvCxnSpPr/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7" name="Google Shape;38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6273" y="966725"/>
            <a:ext cx="4895852" cy="373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5" name="Google Shape;395;p53"/>
          <p:cNvSpPr txBox="1"/>
          <p:nvPr/>
        </p:nvSpPr>
        <p:spPr>
          <a:xfrm>
            <a:off x="367275" y="558225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latin typeface="Montserrat"/>
                <a:ea typeface="Montserrat"/>
                <a:cs typeface="Montserrat"/>
                <a:sym typeface="Montserrat"/>
              </a:rPr>
              <a:t>Saatnya Presentasi🎉</a:t>
            </a:r>
            <a:endParaRPr b="1" sz="1600">
              <a:solidFill>
                <a:srgbClr val="7436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API dan laporan selesai, setiap kelompok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menyiapkan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deck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presentasi berisi script, hasil API, dan laporan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Nah, deck ini yang kamu gunakan sebagai media untuk mempresentasikan proses dan hasil kerja.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Kalau sudah siap, waktunya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presentasi di hadapan kelompok lainnya dan Facilitator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untuk mendapatkan feedback~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6" name="Google Shape;396;p53"/>
          <p:cNvCxnSpPr/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7" name="Google Shape;39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6323" y="717112"/>
            <a:ext cx="5433651" cy="41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4"/>
          <p:cNvSpPr txBox="1"/>
          <p:nvPr/>
        </p:nvSpPr>
        <p:spPr>
          <a:xfrm>
            <a:off x="465575" y="914400"/>
            <a:ext cx="41715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Prit 📢 </a:t>
            </a:r>
            <a:endParaRPr b="1" i="0" sz="1600" u="none" cap="none" strike="noStrike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Agar facilitator dapat memantau progress-mu dan membantu bila ada kesulitan, silakan buat terlebih dahulu repository Git untuk project Gold Challenge ini. Penamaan repository harus mengikuti ketentuan pada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dokumen ini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(halaman 29-31).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Kemudian, kumpulkan link repository tersebut lewat GForm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“Form Pengumpulan Challenge”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yang akan dibagikan lewat Google Classroom.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Selambat-lambatnya di akhir Chapter 6, ya!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779" y="1267264"/>
            <a:ext cx="4171501" cy="318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54"/>
          <p:cNvCxnSpPr>
            <a:endCxn id="406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7" name="Google Shape;40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Montserrat ExtraBold"/>
                <a:ea typeface="Montserrat ExtraBold"/>
                <a:cs typeface="Montserrat ExtraBold"/>
                <a:sym typeface="Montserrat ExtraBold"/>
              </a:rPr>
              <a:t>Studi Kasus</a:t>
            </a:r>
            <a:endParaRPr sz="1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9" name="Google Shape;139;p28"/>
          <p:cNvSpPr/>
          <p:nvPr/>
        </p:nvSpPr>
        <p:spPr>
          <a:xfrm>
            <a:off x="2993550" y="2122726"/>
            <a:ext cx="3325200" cy="1130100"/>
          </a:xfrm>
          <a:prstGeom prst="round2SameRect">
            <a:avLst>
              <a:gd fmla="val 0" name="adj1"/>
              <a:gd fmla="val 19420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8"/>
          <p:cNvSpPr/>
          <p:nvPr/>
        </p:nvSpPr>
        <p:spPr>
          <a:xfrm>
            <a:off x="2993541" y="1819225"/>
            <a:ext cx="33252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6036803" y="1899994"/>
            <a:ext cx="132600" cy="132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5815674" y="1899994"/>
            <a:ext cx="132600" cy="132600"/>
          </a:xfrm>
          <a:prstGeom prst="ellipse">
            <a:avLst/>
          </a:prstGeom>
          <a:solidFill>
            <a:srgbClr val="00A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"/>
          <p:cNvSpPr txBox="1"/>
          <p:nvPr/>
        </p:nvSpPr>
        <p:spPr>
          <a:xfrm>
            <a:off x="5214607" y="2265687"/>
            <a:ext cx="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-3913" l="-2087" r="28595" t="-3902"/>
          <a:stretch/>
        </p:blipFill>
        <p:spPr>
          <a:xfrm>
            <a:off x="5815675" y="2966946"/>
            <a:ext cx="413400" cy="501600"/>
          </a:xfrm>
          <a:prstGeom prst="mathPlus">
            <a:avLst>
              <a:gd fmla="val 23520" name="adj1"/>
            </a:avLst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b="-3913" l="-2087" r="28595" t="-3902"/>
          <a:stretch/>
        </p:blipFill>
        <p:spPr>
          <a:xfrm>
            <a:off x="6132609" y="2181569"/>
            <a:ext cx="413400" cy="500400"/>
          </a:xfrm>
          <a:prstGeom prst="mathPlus">
            <a:avLst>
              <a:gd fmla="val 23520" name="adj1"/>
            </a:avLst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 b="-3913" l="-2087" r="28595" t="-3902"/>
          <a:stretch/>
        </p:blipFill>
        <p:spPr>
          <a:xfrm>
            <a:off x="2816048" y="2127837"/>
            <a:ext cx="413400" cy="500400"/>
          </a:xfrm>
          <a:prstGeom prst="mathPlus">
            <a:avLst>
              <a:gd fmla="val 23520" name="adj1"/>
            </a:avLst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8"/>
          <p:cNvCxnSpPr/>
          <p:nvPr/>
        </p:nvCxnSpPr>
        <p:spPr>
          <a:xfrm flipH="1">
            <a:off x="2186825" y="427100"/>
            <a:ext cx="5337600" cy="23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8"/>
          <p:cNvSpPr txBox="1"/>
          <p:nvPr/>
        </p:nvSpPr>
        <p:spPr>
          <a:xfrm>
            <a:off x="2993550" y="2240250"/>
            <a:ext cx="33252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1589F"/>
                </a:solidFill>
                <a:latin typeface="Montserrat"/>
                <a:ea typeface="Montserrat"/>
                <a:cs typeface="Montserrat"/>
                <a:sym typeface="Montserrat"/>
              </a:rPr>
              <a:t>Challenge:</a:t>
            </a:r>
            <a:endParaRPr b="1" sz="1600">
              <a:solidFill>
                <a:srgbClr val="81589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1589F"/>
                </a:solidFill>
                <a:latin typeface="Montserrat"/>
                <a:ea typeface="Montserrat"/>
                <a:cs typeface="Montserrat"/>
                <a:sym typeface="Montserrat"/>
              </a:rPr>
              <a:t>Membuat API untuk Analisis Sentimen dan Laporan Analisis Data berdasarkan Sentimen</a:t>
            </a:r>
            <a:endParaRPr b="1" sz="1100">
              <a:solidFill>
                <a:srgbClr val="8158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/>
        </p:nvSpPr>
        <p:spPr>
          <a:xfrm>
            <a:off x="484625" y="1311700"/>
            <a:ext cx="4149600" cy="27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Terima kasih</a:t>
            </a:r>
            <a:endParaRPr b="0" i="0" sz="21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13" name="Google Shape;41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55"/>
          <p:cNvCxnSpPr/>
          <p:nvPr/>
        </p:nvCxnSpPr>
        <p:spPr>
          <a:xfrm flipH="1">
            <a:off x="1576625" y="427100"/>
            <a:ext cx="5947800" cy="23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" name="Google Shape;416;p55"/>
          <p:cNvSpPr txBox="1"/>
          <p:nvPr/>
        </p:nvSpPr>
        <p:spPr>
          <a:xfrm>
            <a:off x="453375" y="152450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Penutup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17" name="Google Shape;41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2151" y="829675"/>
            <a:ext cx="4907226" cy="374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6" name="Google Shape;1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Hal-Hal yang Harus Kamu Lewati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677100" y="1156325"/>
            <a:ext cx="7789800" cy="359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3491100" y="983500"/>
            <a:ext cx="2161800" cy="3630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SKILL METRICS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1465638" y="1326125"/>
            <a:ext cx="621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(Kemampuan teknis yang akan kamu pelajari)</a:t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1154275" y="1592550"/>
            <a:ext cx="6949800" cy="30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Pandas dan RegEx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melakukan cleansing data pada dataset Analisis Sentimen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Sklearn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melakukan feature extraction pada dataset Analisis Sentimen, training neural network, serta evaluasi training model neural network dan LSTM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Tensorflow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melakukan training menggunakan metode LSTM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matplotlib dan seaborn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melakukan visualisasi evaluasi pada model Neural Network dan LSTM yang sudah di-training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Flask dan Swagger UI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membangun API untuk prediksi sentimen menggunakan model Neural Network dan LSTM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 dan Git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dokumentasi dan kolaborasi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point atau slides tool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membuat laporan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Spreadsheet/Excel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menghitung kalkulasi neural network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3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Hal-Hal yang Harus Kamu Lewati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0" name="Google Shape;170;p30"/>
          <p:cNvSpPr/>
          <p:nvPr/>
        </p:nvSpPr>
        <p:spPr>
          <a:xfrm>
            <a:off x="677100" y="1156325"/>
            <a:ext cx="7789800" cy="359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3491100" y="983500"/>
            <a:ext cx="2161800" cy="3630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DELIVERY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1465638" y="1402325"/>
            <a:ext cx="621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(Hal yang akan kamu lakukan untuk dapat melewati level)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1014600" y="1821150"/>
            <a:ext cx="71148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Membaca dan memahami studi kasus yang diberikan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cleansing data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pada dataset Analisis Sentimen menggunakan Pandas dan RegEx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feature extraction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pada dataset Analisis Sentimen menggunakan Sklearn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menggunakan 2 metode: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lphaL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(memakai tool Sklearn)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lphaL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LSTM (memakai tool Tensorflow)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kalkulasi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analisis sentimen dari metode Neural Network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evaluasi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pada model Neural Network dan LSTM  yang sudah di-training dengan Sklearn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visualisasi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evaluasi pada model Neural Network dan LSTM yang sudah di-training dengan menggunakan matplotlib dan seaborn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Membang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API untuk prediksi sentimen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model Neural Network dan LSTM dengan menggunakan Flask dan Swagger UI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Membuat laporan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menggunakan power point atau slides tool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Mendokumentasikan hasil koding (source code) termasuk API dan laporan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mengunggahnya di Git dan Github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3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" name="Google Shape;18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Hal-Hal yang Harus Kamu Lewati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677100" y="1156325"/>
            <a:ext cx="7789800" cy="359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3491100" y="983500"/>
            <a:ext cx="2161800" cy="3630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CRITERIA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1465638" y="1402325"/>
            <a:ext cx="621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(Kriteria pengumpulan challenge yang harus kamu penuhi untuk dapat melewati level)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1087650" y="1765325"/>
            <a:ext cx="6968700" cy="29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Melampirkan kalkulasi analisis sentimen menggunakan Neural Network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format .doc/.docx/.pdf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(15%)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Menerapkan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konsep statistika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dalam melakukan cleansing data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Menerapkan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konsep statistika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dalam membuat evaluasi model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Terdapat API yang bisa menerima input user berbentuk teks dengan 2 endpoint untuk model neural network berupa teks dan file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bisa memproses Analisis Sentimen menggunakan Neural Network dilihat dari script di Python 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(7,5%)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dibuat dengan Flask dan Swagger UI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(25%) 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Terdapat API yang bisa menerima input user berbentuk teks dengan 2 endpoint untuk model LSTM berupa teks dan file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bisa menghasilkan output berupa teks yang sudah memiliki label sentimen (negatif, positif, atau netral) dengan format JSON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(10%)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bisa memproses Analisis Sentimen menggunakan LSTM dilihat dari script di Python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(7,5%)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Membuat report (laporan) dari hasil analisis data teks yang mengandung: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Judul dan nama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Pendahuluan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Metode Penelitian yang mencakup script Python untuk analisis sentimen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yang mencakup penjelasan tentang output API beserta kesimpulannya 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32"/>
          <p:cNvCxnSpPr>
            <a:endCxn id="192" idx="3"/>
          </p:cNvCxnSpPr>
          <p:nvPr/>
        </p:nvCxnSpPr>
        <p:spPr>
          <a:xfrm flipH="1">
            <a:off x="1975075" y="427150"/>
            <a:ext cx="55494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3" name="Google Shape;19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/>
        </p:nvSpPr>
        <p:spPr>
          <a:xfrm>
            <a:off x="454375" y="144400"/>
            <a:ext cx="15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Studi </a:t>
            </a: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Kasus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Project baru API untuk melakukan machine learning💻</a:t>
            </a:r>
            <a:endParaRPr b="1" sz="13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sebelumnya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 Gold Challenge kamu sebagai junior data scientist telah mencari karakteristik dari sampel komentar netizen, sekarang user meminta kamu untuk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membuat sebuah engine/API yang bisa memilah komentar positif, netral, dan negatif dari komentar netizen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teks non-formal.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Terus, langkah apa yang harus dilakukan?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798" y="779627"/>
            <a:ext cx="5386772" cy="410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Langkah pertama~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Pertama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kamu harus membuat endpoint yang bisa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menerima input user berupa teks dan file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Endpoint dari API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yang kamu buat isinya adalah sebagai berikut: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2 (dua) endpoint untuk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model neural network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berupa teks dan file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2 (dua) endpoint untuk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model LSTM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berupa teks dan file 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" name="Google Shape;204;p33"/>
          <p:cNvCxnSpPr>
            <a:endCxn id="20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5" name="Google Shape;2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473" y="855212"/>
            <a:ext cx="5188449" cy="39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4"/>
          <p:cNvCxnSpPr>
            <a:endCxn id="21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3" name="Google Shape;21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Eits, jangan lupa untuk instal library Flask, Swagger UI, Seaborn, Pandas, RegEx, Sklearn, dan Tensorflow, ya.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membuat endpoint nya, kamu bisa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buat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fungsi Python untuk melakukan Analisis Sentimen menggunakan metode Neural Network dan LSTM.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Untuk bisa membuat fungsi itu, kamu perlu dataset untuk membuat model analisis sentimen pada slide selanjutn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ya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473" y="855212"/>
            <a:ext cx="5188449" cy="39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